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661" userDrawn="1">
          <p15:clr>
            <a:srgbClr val="A4A3A4"/>
          </p15:clr>
        </p15:guide>
        <p15:guide id="2" orient="horz" pos="3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C32E"/>
    <a:srgbClr val="E1002B"/>
    <a:srgbClr val="0F243E"/>
    <a:srgbClr val="1F497D"/>
    <a:srgbClr val="538DD5"/>
    <a:srgbClr val="8DB4E2"/>
    <a:srgbClr val="BFBFBF"/>
    <a:srgbClr val="4FAF4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352" autoAdjust="0"/>
    <p:restoredTop sz="99641" autoAdjust="0"/>
  </p:normalViewPr>
  <p:slideViewPr>
    <p:cSldViewPr snapToGrid="0" showGuides="1">
      <p:cViewPr varScale="1">
        <p:scale>
          <a:sx n="115" d="100"/>
          <a:sy n="115" d="100"/>
        </p:scale>
        <p:origin x="-756" y="-114"/>
      </p:cViewPr>
      <p:guideLst>
        <p:guide orient="horz" pos="3612"/>
        <p:guide pos="26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2806498099747635E-2"/>
          <c:y val="0.19591072324577249"/>
          <c:w val="0.97246514781504856"/>
          <c:h val="0.804089276754227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2019г.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2193320130126089E-2"/>
                  <c:y val="3.0087343320751424E-3"/>
                </c:manualLayout>
              </c:layout>
              <c:showVal val="1"/>
            </c:dLbl>
            <c:dLbl>
              <c:idx val="1"/>
              <c:layout>
                <c:manualLayout>
                  <c:x val="-1.2193320130126089E-2"/>
                  <c:y val="6.0174686641503924E-3"/>
                </c:manualLayout>
              </c:layout>
              <c:showVal val="1"/>
            </c:dLbl>
            <c:dLbl>
              <c:idx val="2"/>
              <c:layout>
                <c:manualLayout>
                  <c:x val="-1.4453092262817213E-2"/>
                  <c:y val="6.0173977330226711E-3"/>
                </c:manualLayout>
              </c:layout>
              <c:showVal val="1"/>
            </c:dLbl>
            <c:dLbl>
              <c:idx val="3"/>
              <c:layout>
                <c:manualLayout>
                  <c:x val="-1.2193320130126089E-2"/>
                  <c:y val="3.0087343320751984E-3"/>
                </c:manualLayout>
              </c:layout>
              <c:showVal val="1"/>
            </c:dLbl>
            <c:dLbl>
              <c:idx val="4"/>
              <c:layout>
                <c:manualLayout>
                  <c:x val="-1.2193320130126188E-2"/>
                  <c:y val="6.0174686641503638E-3"/>
                </c:manualLayout>
              </c:layout>
              <c:showVal val="1"/>
            </c:dLbl>
            <c:dLbl>
              <c:idx val="5"/>
              <c:layout>
                <c:manualLayout>
                  <c:x val="-1.2193320130126089E-2"/>
                  <c:y val="1.2034937328300768E-2"/>
                </c:manualLayout>
              </c:layout>
              <c:showVal val="1"/>
            </c:dLbl>
            <c:dLbl>
              <c:idx val="6"/>
              <c:layout>
                <c:manualLayout>
                  <c:x val="-1.2193320130126188E-2"/>
                  <c:y val="9.0262029962255852E-3"/>
                </c:manualLayout>
              </c:layout>
              <c:showVal val="1"/>
            </c:dLbl>
            <c:dLbl>
              <c:idx val="7"/>
              <c:layout>
                <c:manualLayout>
                  <c:x val="-1.3548133477917989E-2"/>
                  <c:y val="9.0262029962255852E-3"/>
                </c:manualLayout>
              </c:layout>
              <c:showVal val="1"/>
            </c:dLbl>
            <c:dLbl>
              <c:idx val="8"/>
              <c:layout>
                <c:manualLayout>
                  <c:x val="-9.7717246187187289E-4"/>
                  <c:y val="6.0174686641503924E-3"/>
                </c:manualLayout>
              </c:layout>
              <c:showVal val="1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Мясо и мясопродукты</c:v>
                </c:pt>
                <c:pt idx="1">
                  <c:v>Молоко и молокопродукты</c:v>
                </c:pt>
                <c:pt idx="2">
                  <c:v>Яйца и яйцепродукты</c:v>
                </c:pt>
                <c:pt idx="3">
                  <c:v>Сахар</c:v>
                </c:pt>
                <c:pt idx="4">
                  <c:v>Картофель</c:v>
                </c:pt>
                <c:pt idx="5">
                  <c:v>Овощи и продовольственные бахчевые культуры</c:v>
                </c:pt>
                <c:pt idx="6">
                  <c:v>Фрукты и ягоды</c:v>
                </c:pt>
                <c:pt idx="7">
                  <c:v>Хлебные продукты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65</c:v>
                </c:pt>
                <c:pt idx="1">
                  <c:v>231</c:v>
                </c:pt>
                <c:pt idx="2">
                  <c:v>212</c:v>
                </c:pt>
                <c:pt idx="3">
                  <c:v>42</c:v>
                </c:pt>
                <c:pt idx="4">
                  <c:v>96</c:v>
                </c:pt>
                <c:pt idx="5">
                  <c:v>150</c:v>
                </c:pt>
                <c:pt idx="6">
                  <c:v>59</c:v>
                </c:pt>
                <c:pt idx="7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83-46A3-9820-AD3D0898A1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2020г.</c:v>
                </c:pt>
              </c:strCache>
            </c:strRef>
          </c:tx>
          <c:spPr>
            <a:solidFill>
              <a:srgbClr val="334286"/>
            </a:solidFill>
            <a:ln>
              <a:noFill/>
            </a:ln>
            <a:effectLst/>
          </c:spPr>
          <c:dLbls>
            <c:dLbl>
              <c:idx val="2"/>
              <c:layout>
                <c:manualLayout>
                  <c:x val="6.7793075604581721E-3"/>
                  <c:y val="-2.9599872650626661E-3"/>
                </c:manualLayout>
              </c:layout>
              <c:showVal val="1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34286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Мясо и мясопродукты</c:v>
                </c:pt>
                <c:pt idx="1">
                  <c:v>Молоко и молокопродукты</c:v>
                </c:pt>
                <c:pt idx="2">
                  <c:v>Яйца и яйцепродукты</c:v>
                </c:pt>
                <c:pt idx="3">
                  <c:v>Сахар</c:v>
                </c:pt>
                <c:pt idx="4">
                  <c:v>Картофель</c:v>
                </c:pt>
                <c:pt idx="5">
                  <c:v>Овощи и продовольственные бахчевые культуры</c:v>
                </c:pt>
                <c:pt idx="6">
                  <c:v>Фрукты и ягоды</c:v>
                </c:pt>
                <c:pt idx="7">
                  <c:v>Хлебные продукты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66</c:v>
                </c:pt>
                <c:pt idx="1">
                  <c:v>233</c:v>
                </c:pt>
                <c:pt idx="2">
                  <c:v>212</c:v>
                </c:pt>
                <c:pt idx="3">
                  <c:v>42</c:v>
                </c:pt>
                <c:pt idx="4">
                  <c:v>97</c:v>
                </c:pt>
                <c:pt idx="5">
                  <c:v>148</c:v>
                </c:pt>
                <c:pt idx="6">
                  <c:v>60</c:v>
                </c:pt>
                <c:pt idx="7">
                  <c:v>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3-46A3-9820-AD3D0898A194}"/>
            </c:ext>
          </c:extLst>
        </c:ser>
        <c:gapWidth val="55"/>
        <c:overlap val="50"/>
        <c:axId val="144840960"/>
        <c:axId val="144871424"/>
      </c:barChart>
      <c:catAx>
        <c:axId val="14484096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44871424"/>
        <c:crosses val="autoZero"/>
        <c:auto val="1"/>
        <c:lblAlgn val="ctr"/>
        <c:lblOffset val="100"/>
      </c:catAx>
      <c:valAx>
        <c:axId val="144871424"/>
        <c:scaling>
          <c:orientation val="minMax"/>
        </c:scaling>
        <c:delete val="1"/>
        <c:axPos val="l"/>
        <c:numFmt formatCode="0.0" sourceLinked="1"/>
        <c:tickLblPos val="nextTo"/>
        <c:crossAx val="14484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864679683055817"/>
          <c:y val="1.8570540575249053E-2"/>
          <c:w val="0.21242123948161973"/>
          <c:h val="4.902484734506627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22" Type="http://schemas.microsoft.com/office/2007/relationships/hdphoto" Target="../media/hdphoto2.wdp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0.32444</cdr:x>
      <cdr:y>0.89307</cdr:y>
    </cdr:from>
    <cdr:to>
      <cdr:x>0.35651</cdr:x>
      <cdr:y>0.97698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="" xmlns:r="http://schemas.openxmlformats.org/officeDocument/2006/relationships" xmlns:p="http://schemas.openxmlformats.org/presentationml/2006/main" xmlns:a16="http://schemas.microsoft.com/office/drawing/2014/main" xmlns:lc="http://schemas.openxmlformats.org/drawingml/2006/lockedCanvas" id="{3F94E81B-2E14-4240-9F18-FF0144085F3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lum bright="70000" contrast="-70000"/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646714" y="3831771"/>
          <a:ext cx="360451" cy="36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0.44937</cdr:x>
      <cdr:y>0.89053</cdr:y>
    </cdr:from>
    <cdr:to>
      <cdr:x>0.48128</cdr:x>
      <cdr:y>0.97444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lum bright="70000" contrast="-70000"/>
          <a:extLst>
            <a:ext uri="{BEBA8EAE-BF5A-486C-A8C5-ECC9F3942E4B}">
              <a14:imgProps xmlns="" xmlns:p="http://schemas.openxmlformats.org/presentationml/2006/main" xmlns:a14="http://schemas.microsoft.com/office/drawing/2010/main" xmlns:lc="http://schemas.openxmlformats.org/drawingml/2006/lockedCanvas">
                <a14:imgLayer r:embed="rId22">
                  <a14:imgEffect>
                    <a14:artisticPhotocopy/>
                  </a14:imgEffect>
                </a14:imgLayer>
              </a14:imgProps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50971" y="3820886"/>
          <a:ext cx="358662" cy="3600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42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932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98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09201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4032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5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88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30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1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02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56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46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7630-3AFD-4605-898C-0BAF58E4A3E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57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7630-3AFD-4605-898C-0BAF58E4A3EC}" type="datetimeFigureOut">
              <a:rPr lang="ru-RU" smtClean="0"/>
              <a:pPr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7884E-CCBD-47E1-995E-2F72E98C6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3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29346" y="3851563"/>
            <a:ext cx="9239498" cy="1011381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sz="3600" spc="-50" smtClean="0"/>
              <a:t>Потребление продуктов питания населением по Чеченской Республике</a:t>
            </a:r>
            <a:endParaRPr lang="ru-RU" sz="3600" spc="-5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5325" y="5762339"/>
            <a:ext cx="3609975" cy="400622"/>
          </a:xfrm>
        </p:spPr>
        <p:txBody>
          <a:bodyPr/>
          <a:lstStyle/>
          <a:p>
            <a:r>
              <a:rPr/>
              <a:t>в</a:t>
            </a:r>
            <a:r>
              <a:rPr lang="ru-RU" dirty="0" smtClean="0"/>
              <a:t> 2019-2020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020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3" name="Текст 3"/>
          <p:cNvSpPr>
            <a:spLocks noGrp="1"/>
          </p:cNvSpPr>
          <p:nvPr>
            <p:ph type="body" sz="quarter" idx="10"/>
          </p:nvPr>
        </p:nvSpPr>
        <p:spPr>
          <a:xfrm>
            <a:off x="1175889" y="239152"/>
            <a:ext cx="10878217" cy="928466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endParaRPr lang="ru-RU" sz="1000" b="1" spc="-50" dirty="0" smtClean="0"/>
          </a:p>
          <a:p>
            <a:pPr algn="ctr">
              <a:lnSpc>
                <a:spcPct val="50000"/>
              </a:lnSpc>
            </a:pPr>
            <a:r>
              <a:rPr lang="ru-RU" sz="2400" b="1" spc="-50" dirty="0" smtClean="0"/>
              <a:t>ПОТРЕБЛЕНИЕ   ОСНОВНЫХ  ПРОДУКТОВ  ПИТАНИЯ  </a:t>
            </a:r>
          </a:p>
          <a:p>
            <a:pPr algn="ctr">
              <a:lnSpc>
                <a:spcPct val="50000"/>
              </a:lnSpc>
            </a:pPr>
            <a:r>
              <a:rPr lang="ru-RU" sz="2400" b="1" spc="-50" dirty="0" smtClean="0"/>
              <a:t>НА  ДУШУ НАСЕЛЕНИЯ ПО ЧЕЧЕНСКОЙ  РЕСПУБЛИКЕ</a:t>
            </a:r>
          </a:p>
          <a:p>
            <a:pPr algn="ctr">
              <a:lnSpc>
                <a:spcPct val="50000"/>
              </a:lnSpc>
            </a:pPr>
            <a:r>
              <a:rPr lang="ru-RU" sz="1600" spc="-50" dirty="0" smtClean="0"/>
              <a:t>(килограмм)</a:t>
            </a:r>
            <a:endParaRPr lang="ru-RU" sz="1600" spc="-5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132282588"/>
              </p:ext>
            </p:extLst>
          </p:nvPr>
        </p:nvGraphicFramePr>
        <p:xfrm>
          <a:off x="590708" y="1391784"/>
          <a:ext cx="11240086" cy="429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4" name="Группа 33"/>
          <p:cNvGrpSpPr/>
          <p:nvPr/>
        </p:nvGrpSpPr>
        <p:grpSpPr>
          <a:xfrm>
            <a:off x="381541" y="683917"/>
            <a:ext cx="716582" cy="716582"/>
            <a:chOff x="381541" y="683917"/>
            <a:chExt cx="716582" cy="716582"/>
          </a:xfrm>
        </p:grpSpPr>
        <p:sp>
          <p:nvSpPr>
            <p:cNvPr id="35" name="Овал 34"/>
            <p:cNvSpPr/>
            <p:nvPr/>
          </p:nvSpPr>
          <p:spPr>
            <a:xfrm>
              <a:off x="381541" y="683917"/>
              <a:ext cx="716582" cy="716582"/>
            </a:xfrm>
            <a:prstGeom prst="ellipse">
              <a:avLst/>
            </a:prstGeom>
            <a:noFill/>
            <a:ln w="1905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585" y="770912"/>
              <a:ext cx="536494" cy="542591"/>
            </a:xfrm>
            <a:prstGeom prst="rect">
              <a:avLst/>
            </a:prstGeom>
          </p:spPr>
        </p:pic>
      </p:grp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7862214"/>
              </p:ext>
            </p:extLst>
          </p:nvPr>
        </p:nvGraphicFramePr>
        <p:xfrm>
          <a:off x="340304" y="5769430"/>
          <a:ext cx="11619914" cy="52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982">
                  <a:extLst>
                    <a:ext uri="{9D8B030D-6E8A-4147-A177-3AD203B41FA5}">
                      <a16:colId xmlns:a16="http://schemas.microsoft.com/office/drawing/2014/main" xmlns="" val="4043352926"/>
                    </a:ext>
                  </a:extLst>
                </a:gridCol>
                <a:gridCol w="1360714">
                  <a:extLst>
                    <a:ext uri="{9D8B030D-6E8A-4147-A177-3AD203B41FA5}">
                      <a16:colId xmlns:a16="http://schemas.microsoft.com/office/drawing/2014/main" xmlns="" val="667154031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xmlns="" val="1168428220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xmlns="" val="422556743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854286675"/>
                    </a:ext>
                  </a:extLst>
                </a:gridCol>
                <a:gridCol w="1012372">
                  <a:extLst>
                    <a:ext uri="{9D8B030D-6E8A-4147-A177-3AD203B41FA5}">
                      <a16:colId xmlns:a16="http://schemas.microsoft.com/office/drawing/2014/main" xmlns="" val="2946919684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xmlns="" val="578226662"/>
                    </a:ext>
                  </a:extLst>
                </a:gridCol>
                <a:gridCol w="1629413">
                  <a:extLst>
                    <a:ext uri="{9D8B030D-6E8A-4147-A177-3AD203B41FA5}">
                      <a16:colId xmlns:a16="http://schemas.microsoft.com/office/drawing/2014/main" xmlns="" val="1725776922"/>
                    </a:ext>
                  </a:extLst>
                </a:gridCol>
                <a:gridCol w="1404519">
                  <a:extLst>
                    <a:ext uri="{9D8B030D-6E8A-4147-A177-3AD203B41FA5}">
                      <a16:colId xmlns:a16="http://schemas.microsoft.com/office/drawing/2014/main" xmlns="" val="3968402244"/>
                    </a:ext>
                  </a:extLst>
                </a:gridCol>
              </a:tblGrid>
              <a:tr h="52251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b="0" i="0" u="none" strike="noStrike" kern="1200" spc="-4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Мясо и мясо-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100" b="0" i="0" u="none" strike="noStrike" kern="1200" spc="-4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продукты</a:t>
                      </a:r>
                      <a:endParaRPr lang="ru-RU" sz="1100" b="0" i="0" u="none" strike="noStrike" kern="120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1463" indent="0" algn="ctr" defTabSz="914400" rtl="0" eaLnBrk="1" fontAlgn="t" latinLnBrk="0" hangingPunct="1"/>
                      <a:r>
                        <a:rPr lang="ru-RU" sz="1100" b="0" i="0" u="none" strike="noStrike" kern="1200" spc="-4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Молоко и молоко-</a:t>
                      </a:r>
                    </a:p>
                    <a:p>
                      <a:pPr marL="271463" indent="0" algn="ctr" defTabSz="914400" rtl="0" eaLnBrk="1" fontAlgn="t" latinLnBrk="0" hangingPunct="1"/>
                      <a:r>
                        <a:rPr lang="ru-RU" sz="1100" b="0" i="0" u="none" strike="noStrike" kern="1200" spc="-4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продукты</a:t>
                      </a:r>
                      <a:endParaRPr lang="ru-RU" sz="1100" b="0" i="0" u="none" strike="noStrike" kern="120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/>
                      <a:r>
                        <a:rPr lang="ru-RU" sz="1100" b="0" i="0" u="none" strike="noStrike" kern="1200" spc="-4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Яйца и                                                                                           яйцепродукты</a:t>
                      </a:r>
                      <a:endParaRPr lang="ru-RU" sz="1100" b="0" i="0" u="none" strike="noStrike" kern="120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t" latinLnBrk="0" hangingPunct="1"/>
                      <a:r>
                        <a:rPr lang="ru-RU" sz="1100" b="0" i="0" u="none" strike="noStrike" kern="1200" spc="-40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Сахар</a:t>
                      </a:r>
                      <a:endParaRPr lang="ru-RU" sz="1100" b="0" i="0" u="none" strike="noStrike" kern="120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b="0" i="0" u="none" strike="noStrike" kern="1200" spc="-4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Картофель</a:t>
                      </a:r>
                      <a:endParaRPr lang="ru-RU" sz="1100" b="0" i="0" u="none" strike="noStrike" kern="120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b="0" i="0" u="none" strike="noStrike" kern="1200" spc="-40" baseline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Овощи</a:t>
                      </a:r>
                      <a:endParaRPr lang="ru-RU" sz="1100" b="0" i="0" u="none" strike="noStrike" kern="120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ru-RU" sz="1100" b="0" i="0" u="none" strike="noStrike" kern="120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b="0" i="0" u="none" strike="noStrike" kern="1200" spc="-4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Фрукты и ягоды</a:t>
                      </a:r>
                      <a:endParaRPr lang="ru-RU" sz="1100" b="0" i="0" u="none" strike="noStrike" kern="120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100" b="0" i="0" u="none" strike="noStrike" kern="1200" spc="-4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Хлебные 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100" b="0" i="0" u="none" strike="noStrike" kern="1200" spc="-4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продукты</a:t>
                      </a:r>
                      <a:endParaRPr lang="ru-RU" sz="1100" b="0" i="0" u="none" strike="noStrike" kern="1200" spc="-4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3727378"/>
                  </a:ext>
                </a:extLst>
              </a:tr>
            </a:tbl>
          </a:graphicData>
        </a:graphic>
      </p:graphicFrame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44DF97F8-2688-41D8-A8C5-5A32C843C6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94229" y="5143507"/>
            <a:ext cx="468587" cy="468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1246803-DA81-4EF7-90D0-C073044E64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96501" y="4440122"/>
            <a:ext cx="468586" cy="468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4A0944C3-6AA9-4658-AD1D-7040D07905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1929" y="5140827"/>
            <a:ext cx="468585" cy="468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6E6363C-53A7-48B1-ABFB-4815AF9FE1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7607" y="5109845"/>
            <a:ext cx="468586" cy="46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C61B1232-3C68-4BE1-93F6-C1DFBB0E56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10492" y="4440122"/>
            <a:ext cx="468000" cy="468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4705" y="5143506"/>
            <a:ext cx="468586" cy="468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90762" y="5115371"/>
            <a:ext cx="474158" cy="468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1A8131F5-7037-4131-A94F-36BC7E0DE32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lum bright="70000" contrast="-70000"/>
          </a:blip>
          <a:stretch>
            <a:fillRect/>
          </a:stretch>
        </p:blipFill>
        <p:spPr>
          <a:xfrm>
            <a:off x="1516333" y="5236042"/>
            <a:ext cx="36045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473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8033</TotalTime>
  <Words>58</Words>
  <Application>Microsoft Office PowerPoint</Application>
  <PresentationFormat>Произвольный</PresentationFormat>
  <Paragraphs>27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Владимиров Никита Андреевич</dc:creator>
  <cp:lastModifiedBy>admin</cp:lastModifiedBy>
  <cp:revision>711</cp:revision>
  <dcterms:created xsi:type="dcterms:W3CDTF">2020-04-14T07:41:03Z</dcterms:created>
  <dcterms:modified xsi:type="dcterms:W3CDTF">2021-12-12T19:51:01Z</dcterms:modified>
</cp:coreProperties>
</file>